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/>
        <a:schemeClr val="dk1"/>
      </a:tcTxStyle>
      <a:tcStyle>
        <a:tcBdr>
          <a:left>
            <a:ln w="12700">
              <a:solidFill>
                <a:schemeClr val="accent6"/>
              </a:solidFill>
              <a:prstDash val="solid"/>
            </a:ln>
          </a:left>
          <a:right>
            <a:ln w="12700">
              <a:solidFill>
                <a:schemeClr val="accent6"/>
              </a:solidFill>
              <a:prstDash val="solid"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 w="12700">
              <a:solidFill>
                <a:schemeClr val="accent6"/>
              </a:solidFill>
              <a:prstDash val="solid"/>
            </a:ln>
          </a:insideH>
          <a:insideV>
            <a:ln w="12700">
              <a:solidFill>
                <a:schemeClr val="accent6"/>
              </a:solidFill>
              <a:prstDash val="solid"/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6"/>
              </a:solidFill>
              <a:prstDash val="solid"/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1"/>
              </a:solidFill>
              <a:prstDash val="solid"/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</a:tblBg>
    <a:wholeTbl>
      <a:tcTxStyle>
        <a:fontRef idx="minor"/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/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/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5"/>
              </a:solidFill>
              <a:prstDash val="solid"/>
            </a:ln>
          </a:top>
        </a:tcBdr>
      </a:tcStyle>
    </a:lastRow>
    <a:firstRow>
      <a:tcTxStyle b="on">
        <a:fontRef idx="minor"/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5"/>
              </a:solidFill>
              <a:prstDash val="solid"/>
            </a:ln>
          </a:top>
          <a:bottom>
            <a:ln w="12700">
              <a:solidFill>
                <a:schemeClr val="accent5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5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5"/>
              </a:solidFill>
              <a:prstDash val="solid"/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/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1"/>
              </a:solidFill>
              <a:prstDash val="solid"/>
            </a:ln>
          </a:top>
        </a:tcBdr>
      </a:tcStyle>
    </a:lastRow>
    <a:firstRow>
      <a:tcTxStyle b="on">
        <a:fontRef idx="minor"/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/>
        <a:schemeClr val="dk1"/>
      </a:tcTxStyle>
      <a:tcStyle>
        <a:tcBdr>
          <a:left>
            <a:ln w="12700">
              <a:solidFill>
                <a:schemeClr val="accent2"/>
              </a:solidFill>
              <a:prstDash val="solid"/>
            </a:ln>
          </a:left>
          <a:right>
            <a:ln w="12700">
              <a:solidFill>
                <a:schemeClr val="accent2"/>
              </a:solidFill>
              <a:prstDash val="solid"/>
            </a:ln>
          </a:right>
          <a:top>
            <a:ln w="12700">
              <a:solidFill>
                <a:schemeClr val="accent2"/>
              </a:solidFill>
              <a:prstDash val="solid"/>
            </a:ln>
          </a:top>
          <a:bottom>
            <a:ln w="12700">
              <a:solidFill>
                <a:schemeClr val="accent2"/>
              </a:solidFill>
              <a:prstDash val="solid"/>
            </a:ln>
          </a:bottom>
          <a:insideH>
            <a:ln w="12700">
              <a:solidFill>
                <a:schemeClr val="accent2"/>
              </a:solidFill>
              <a:prstDash val="solid"/>
            </a:ln>
          </a:insideH>
          <a:insideV>
            <a:ln w="12700">
              <a:solidFill>
                <a:schemeClr val="accent2"/>
              </a:solidFill>
              <a:prstDash val="solid"/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2"/>
              </a:solidFill>
              <a:prstDash val="solid"/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/>
        <a:schemeClr val="tx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>
              <a:solidFill>
                <a:schemeClr val="accent1"/>
              </a:solidFill>
              <a:prstDash val="solid"/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/>
        <a:schemeClr val="dk1"/>
      </a:tcTxStyle>
      <a:tcStyle>
        <a:tcBdr>
          <a:left>
            <a:ln w="12700">
              <a:solidFill>
                <a:schemeClr val="accent4"/>
              </a:solidFill>
              <a:prstDash val="solid"/>
            </a:ln>
          </a:left>
          <a:right>
            <a:ln w="12700">
              <a:solidFill>
                <a:schemeClr val="accent4"/>
              </a:solidFill>
              <a:prstDash val="solid"/>
            </a:ln>
          </a:right>
          <a:top>
            <a:ln w="12700">
              <a:solidFill>
                <a:schemeClr val="accent4"/>
              </a:solidFill>
              <a:prstDash val="solid"/>
            </a:ln>
          </a:top>
          <a:bottom>
            <a:ln w="12700">
              <a:solidFill>
                <a:schemeClr val="accent4"/>
              </a:solidFill>
              <a:prstDash val="solid"/>
            </a:ln>
          </a:bottom>
          <a:insideH>
            <a:ln w="12700">
              <a:solidFill>
                <a:schemeClr val="accent4"/>
              </a:solidFill>
              <a:prstDash val="solid"/>
            </a:ln>
          </a:insideH>
          <a:insideV>
            <a:ln w="12700">
              <a:solidFill>
                <a:schemeClr val="accent4"/>
              </a:solidFill>
              <a:prstDash val="solid"/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4"/>
              </a:solidFill>
              <a:prstDash val="solid"/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</a:tblBg>
    <a:wholeTbl>
      <a:tcTxStyle>
        <a:fontRef idx="minor"/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Средний стиль 2 — акцент 3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8C126-BFAE-4224-B748-9CFE4E61E908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72E5A-2C2F-44AD-91A8-9217DEE26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49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D17C1-43CF-47BA-AE8A-F3C2AFD423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227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11.03.2025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11.03.2025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"/>
          <p:cNvSpPr txBox="1"/>
          <p:nvPr/>
        </p:nvSpPr>
        <p:spPr>
          <a:xfrm>
            <a:off x="794190" y="1741984"/>
            <a:ext cx="4988805" cy="34554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Повышение</a:t>
            </a:r>
            <a:r>
              <a:rPr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dirty="0">
                <a:latin typeface="Arial" panose="020B0604020202020204" pitchFamily="34" charset="0"/>
                <a:cs typeface="Arial" panose="020B0604020202020204" pitchFamily="34" charset="0"/>
              </a:rPr>
              <a:t>качества </a:t>
            </a:r>
            <a:r>
              <a:rPr sz="3000" b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dirty="0">
                <a:latin typeface="Arial" panose="020B0604020202020204" pitchFamily="34" charset="0"/>
                <a:cs typeface="Arial" panose="020B0604020202020204" pitchFamily="34" charset="0"/>
              </a:rPr>
              <a:t>управления </a:t>
            </a:r>
            <a:r>
              <a:rPr sz="3000" b="1" spc="-5" dirty="0">
                <a:latin typeface="Arial" panose="020B0604020202020204" pitchFamily="34" charset="0"/>
                <a:cs typeface="Arial" panose="020B0604020202020204" pitchFamily="34" charset="0"/>
              </a:rPr>
              <a:t>финансовыми </a:t>
            </a:r>
            <a:r>
              <a:rPr sz="3000" b="1" spc="-7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dirty="0">
                <a:latin typeface="Arial" panose="020B0604020202020204" pitchFamily="34" charset="0"/>
                <a:cs typeface="Arial" panose="020B0604020202020204" pitchFamily="34" charset="0"/>
              </a:rPr>
              <a:t>средствами </a:t>
            </a:r>
            <a:r>
              <a:rPr sz="30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отрасли</a:t>
            </a:r>
            <a:r>
              <a:rPr sz="30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здравоохранения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endParaRPr lang="ru-RU" sz="3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ru-RU" sz="2000" spc="-5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Заместитель министра здравоохранения </a:t>
            </a:r>
            <a:r>
              <a:rPr lang="ru-RU" sz="2000" spc="-5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РС</a:t>
            </a:r>
            <a:r>
              <a:rPr lang="en-US" sz="2000" spc="-5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spc="-5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ru-RU" sz="2000" spc="-5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Я) – Федорова Н.Т.</a:t>
            </a:r>
            <a:endParaRPr sz="2000" spc="-5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/>
          <p:nvPr/>
        </p:nvPicPr>
        <p:blipFill>
          <a:blip r:embed="rId3"/>
          <a:stretch/>
        </p:blipFill>
        <p:spPr>
          <a:xfrm>
            <a:off x="9194800" y="301451"/>
            <a:ext cx="4061568" cy="701850"/>
          </a:xfrm>
          <a:prstGeom prst="rect">
            <a:avLst/>
          </a:prstGeom>
          <a:ln w="0"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72" y="1003301"/>
            <a:ext cx="5284398" cy="528439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3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92934" y="1919654"/>
            <a:ext cx="5647173" cy="2865894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l"/>
            <a:r>
              <a:rPr sz="3000" b="1">
                <a:latin typeface="Arial"/>
                <a:ea typeface="Arial"/>
                <a:cs typeface="Arial"/>
              </a:rPr>
              <a:t>Кредиторская задолженность медицинских организаций, подведомственных</a:t>
            </a:r>
            <a:br>
              <a:rPr sz="3000" b="1">
                <a:latin typeface="Arial"/>
                <a:ea typeface="Arial"/>
                <a:cs typeface="Arial"/>
              </a:rPr>
            </a:br>
            <a:r>
              <a:rPr sz="3000" b="1">
                <a:latin typeface="Arial"/>
                <a:ea typeface="Arial"/>
                <a:cs typeface="Arial"/>
              </a:rPr>
              <a:t>Министерству здравоохранения Республики Саха (Якутия)</a:t>
            </a:r>
          </a:p>
        </p:txBody>
      </p:sp>
      <p:pic>
        <p:nvPicPr>
          <p:cNvPr id="79" name="Picture 79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  <p:pic>
        <p:nvPicPr>
          <p:cNvPr id="81" name="Picture 81"/>
          <p:cNvPicPr/>
          <p:nvPr/>
        </p:nvPicPr>
        <p:blipFill>
          <a:blip r:embed="rId3"/>
          <a:stretch/>
        </p:blipFill>
        <p:spPr>
          <a:xfrm>
            <a:off x="5588454" y="1102880"/>
            <a:ext cx="6403063" cy="42708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1822194" y="967577"/>
            <a:ext cx="8547612" cy="772160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r>
              <a:rPr sz="4000" b="1" spc="-1">
                <a:latin typeface="Arial"/>
                <a:ea typeface="Arial"/>
                <a:cs typeface="Arial"/>
              </a:rPr>
              <a:t>НОРМАТИВНЫЙ ПРАВОВОЙ АКТ</a:t>
            </a:r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algn="ctr"/>
            <a:r>
              <a:rPr sz="2000">
                <a:latin typeface="Arial"/>
                <a:ea typeface="Arial"/>
                <a:cs typeface="Arial"/>
              </a:rPr>
              <a:t>Приказ Министерства здравоохранения Республики Саха (Якутия) от 18.05.2021 №01-07/671 «О предоставлении подведомственными медицинскими учреждениями ежемесячного отчета о просроченной кредиторской задолженности»</a:t>
            </a:r>
          </a:p>
        </p:txBody>
      </p:sp>
      <p:sp>
        <p:nvSpPr>
          <p:cNvPr id="85" name="Shape 85"/>
          <p:cNvSpPr/>
          <p:nvPr/>
        </p:nvSpPr>
        <p:spPr>
          <a:xfrm>
            <a:off x="1540933" y="3095412"/>
            <a:ext cx="3200400" cy="13885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Отчет о просроченной кредиторской задолженности перед ресурсоснабжающими организациями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6773334" y="3095411"/>
            <a:ext cx="3200400" cy="13885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Отчет о просроченной кредиторской задолженности перед субъектами предпринимательства по исполненным гоc.контрактам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786466" y="4940297"/>
            <a:ext cx="2709334" cy="13157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Ежемесячно не позднее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5 числа месяца, следующего за отчетным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7018867" y="4940297"/>
            <a:ext cx="2709333" cy="13157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Ежемесячно не позднее 10 числа и 25 числа месяца, следующего за отчетным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3141133" y="4483945"/>
            <a:ext cx="0" cy="456352"/>
          </a:xfrm>
          <a:prstGeom prst="straightConnector1">
            <a:avLst/>
          </a:prstGeom>
          <a:ln w="6350">
            <a:solidFill>
              <a:schemeClr val="accent1"/>
            </a:solidFill>
            <a:prstDash val="solid"/>
            <a:tailEnd type="triangle" w="med" len="me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90" name="Shape 90"/>
          <p:cNvSpPr/>
          <p:nvPr/>
        </p:nvSpPr>
        <p:spPr>
          <a:xfrm>
            <a:off x="8331200" y="4536440"/>
            <a:ext cx="0" cy="403857"/>
          </a:xfrm>
          <a:prstGeom prst="straightConnector1">
            <a:avLst/>
          </a:prstGeom>
          <a:ln w="6350">
            <a:solidFill>
              <a:schemeClr val="accent1"/>
            </a:solidFill>
            <a:prstDash val="solid"/>
            <a:tailEnd type="triangle" w="med" len="me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pic>
        <p:nvPicPr>
          <p:cNvPr id="92" name="Picture 92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5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  <p:pic>
        <p:nvPicPr>
          <p:cNvPr id="97" name="Picture 97"/>
          <p:cNvPicPr/>
          <p:nvPr/>
        </p:nvPicPr>
        <p:blipFill>
          <a:blip r:embed="rId3"/>
          <a:srcRect l="23718" t="16563" r="23207" b="24341"/>
          <a:stretch/>
        </p:blipFill>
        <p:spPr>
          <a:xfrm>
            <a:off x="526142" y="1006928"/>
            <a:ext cx="5852143" cy="5226968"/>
          </a:xfrm>
          <a:prstGeom prst="rect">
            <a:avLst/>
          </a:prstGeom>
          <a:ln w="0">
            <a:noFill/>
          </a:ln>
        </p:spPr>
      </p:pic>
      <p:pic>
        <p:nvPicPr>
          <p:cNvPr id="99" name="Picture 99"/>
          <p:cNvPicPr/>
          <p:nvPr/>
        </p:nvPicPr>
        <p:blipFill>
          <a:blip r:embed="rId4"/>
          <a:srcRect l="24206" t="26537" r="24345" b="13353"/>
          <a:stretch/>
        </p:blipFill>
        <p:spPr>
          <a:xfrm>
            <a:off x="6422571" y="1025071"/>
            <a:ext cx="5366572" cy="52624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  <p:sp>
        <p:nvSpPr>
          <p:cNvPr id="103" name="Shape 103"/>
          <p:cNvSpPr txBox="1"/>
          <p:nvPr/>
        </p:nvSpPr>
        <p:spPr>
          <a:xfrm>
            <a:off x="2367643" y="217714"/>
            <a:ext cx="5632002" cy="61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0000" tIns="46800" rIns="90000" bIns="46800" anchor="t">
            <a:noAutofit/>
          </a:bodyPr>
          <a:lstStyle/>
          <a:p>
            <a:r>
              <a:rPr sz="2600" b="1"/>
              <a:t>Руководителям МО необходимо:</a:t>
            </a:r>
          </a:p>
        </p:txBody>
      </p:sp>
      <p:sp>
        <p:nvSpPr>
          <p:cNvPr id="104" name="Shape 104"/>
          <p:cNvSpPr/>
          <p:nvPr/>
        </p:nvSpPr>
        <p:spPr>
          <a:xfrm>
            <a:off x="526142" y="1070428"/>
            <a:ext cx="3828144" cy="5510211"/>
          </a:xfrm>
          <a:prstGeom prst="rightArrow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="horz" wrap="square" lIns="90000" tIns="46800" rIns="90000" bIns="46800" anchor="ctr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algn="ctr">
              <a:buNone/>
            </a:pPr>
            <a:r>
              <a:rPr sz="2200" b="1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Не</a:t>
            </a:r>
            <a:r>
              <a:rPr sz="2200" b="1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b="1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допускать</a:t>
            </a:r>
            <a:endParaRPr sz="2200" b="1" dirty="0">
              <a:solidFill>
                <a:schemeClr val="bg1"/>
              </a:solidFill>
              <a:latin typeface="XO Thames"/>
              <a:ea typeface="XO Thames"/>
              <a:cs typeface="XO Thames"/>
            </a:endParaRPr>
          </a:p>
          <a:p>
            <a:pPr algn="ctr">
              <a:buNone/>
            </a:pP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образования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кредиторской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задолженности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по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коммунальным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расходам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,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взносам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на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капитальный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ремонт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,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налогам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,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страховым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взносам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, ФОТ,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исполненным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контрактам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перед</a:t>
            </a:r>
            <a:r>
              <a:rPr sz="22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СМП</a:t>
            </a:r>
          </a:p>
          <a:p>
            <a:pPr algn="ctr">
              <a:buNone/>
            </a:pPr>
            <a:endParaRPr sz="2200" dirty="0">
              <a:solidFill>
                <a:schemeClr val="bg1"/>
              </a:solidFill>
              <a:latin typeface="XO Thames"/>
              <a:ea typeface="XO Thames"/>
              <a:cs typeface="XO Thames"/>
            </a:endParaRPr>
          </a:p>
        </p:txBody>
      </p:sp>
      <p:sp>
        <p:nvSpPr>
          <p:cNvPr id="105" name="Shape 105"/>
          <p:cNvSpPr/>
          <p:nvPr/>
        </p:nvSpPr>
        <p:spPr>
          <a:xfrm>
            <a:off x="4354286" y="1061357"/>
            <a:ext cx="4288552" cy="5510211"/>
          </a:xfrm>
          <a:prstGeom prst="rightArrowCallout">
            <a:avLst/>
          </a:prstGeom>
          <a:solidFill>
            <a:srgbClr val="2F5597"/>
          </a:solidFill>
        </p:spPr>
        <p:style>
          <a:lnRef idx="2">
            <a:schemeClr val="accent1">
              <a:lumMod val="75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="horz" wrap="square" lIns="90000" tIns="46800" rIns="90000" bIns="46800" anchor="ctr">
            <a:noAutofit/>
          </a:bodyPr>
          <a:lstStyle/>
          <a:p>
            <a:pPr algn="ctr"/>
            <a:r>
              <a:rPr sz="2400" b="1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Нести</a:t>
            </a:r>
            <a:r>
              <a:rPr sz="2400" b="1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</a:p>
          <a:p>
            <a:pPr algn="ctr"/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персональную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ответственность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за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полноту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и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достоверность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предоставляемых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в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Министерство</a:t>
            </a:r>
            <a:endParaRPr sz="2400" dirty="0">
              <a:solidFill>
                <a:schemeClr val="bg1"/>
              </a:solidFill>
              <a:latin typeface="XO Thames"/>
              <a:ea typeface="XO Thames"/>
              <a:cs typeface="XO Thame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8737321" y="1079500"/>
            <a:ext cx="2490455" cy="5570354"/>
          </a:xfrm>
          <a:prstGeom prst="rect">
            <a:avLst/>
          </a:prstGeom>
          <a:solidFill>
            <a:srgbClr val="2F5597"/>
          </a:solidFill>
        </p:spPr>
        <p:style>
          <a:lnRef idx="2">
            <a:schemeClr val="accent1">
              <a:lumMod val="75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="horz" wrap="square" lIns="90000" tIns="46800" rIns="90000" bIns="46800" anchor="ctr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algn="ctr">
              <a:buNone/>
            </a:pPr>
            <a:r>
              <a:rPr sz="2400" b="1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Обеспечить</a:t>
            </a:r>
            <a:r>
              <a:rPr sz="2400" b="1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</a:p>
          <a:p>
            <a:pPr algn="ctr">
              <a:buNone/>
            </a:pP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постоянный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контроль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по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недопущению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возникновения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кредиторской</a:t>
            </a:r>
            <a:r>
              <a:rPr sz="2400" dirty="0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XO Thames"/>
                <a:ea typeface="XO Thames"/>
                <a:cs typeface="XO Thames"/>
              </a:rPr>
              <a:t>задолженности</a:t>
            </a:r>
            <a:endParaRPr sz="2400" dirty="0">
              <a:solidFill>
                <a:schemeClr val="bg1"/>
              </a:solidFill>
              <a:latin typeface="XO Thames"/>
              <a:ea typeface="XO Thames"/>
              <a:cs typeface="XO Thames"/>
            </a:endParaRPr>
          </a:p>
          <a:p>
            <a:pPr algn="ctr">
              <a:buNone/>
            </a:pPr>
            <a:endParaRPr sz="2400" dirty="0">
              <a:solidFill>
                <a:schemeClr val="bg1"/>
              </a:solidFill>
              <a:latin typeface="XO Thames"/>
              <a:ea typeface="XO Thames"/>
              <a:cs typeface="XO Thame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435081" y="1657417"/>
            <a:ext cx="5382391" cy="3169313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l"/>
            <a:r>
              <a:rPr sz="3000" b="1">
                <a:latin typeface="Arial"/>
                <a:ea typeface="Arial"/>
                <a:cs typeface="Arial"/>
              </a:rPr>
              <a:t>Заработная плата работников медицинских организаций, подведомственных</a:t>
            </a:r>
            <a:br>
              <a:rPr sz="3000" b="1">
                <a:latin typeface="Arial"/>
                <a:ea typeface="Arial"/>
                <a:cs typeface="Arial"/>
              </a:rPr>
            </a:br>
            <a:r>
              <a:rPr sz="3000" b="1">
                <a:latin typeface="Arial"/>
                <a:ea typeface="Arial"/>
                <a:cs typeface="Arial"/>
              </a:rPr>
              <a:t>Министерству здравоохранения Республики Саха (Якутия)</a:t>
            </a:r>
          </a:p>
        </p:txBody>
      </p:sp>
      <p:pic>
        <p:nvPicPr>
          <p:cNvPr id="110" name="Picture 110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  <p:pic>
        <p:nvPicPr>
          <p:cNvPr id="112" name="Picture 112"/>
          <p:cNvPicPr/>
          <p:nvPr/>
        </p:nvPicPr>
        <p:blipFill>
          <a:blip r:embed="rId3"/>
          <a:srcRect l="8306" r="10088"/>
          <a:stretch/>
        </p:blipFill>
        <p:spPr>
          <a:xfrm>
            <a:off x="5419725" y="891857"/>
            <a:ext cx="6010276" cy="4909981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1303867" y="5135524"/>
            <a:ext cx="9664493" cy="1072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5B9BD5"/>
            </a:solidFill>
            <a:prstDash val="soli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- Указ Президента РФ от 07.05.2012 N 597 "О мероприятиях по реализации государственной социальной политики“</a:t>
            </a:r>
          </a:p>
          <a:p>
            <a:pPr marL="0" indent="0" algn="l"/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- Указ Главы РС(Я) от 29.12.2018 № 310 "О Концепции совершенствования системы оплаты труда в учреждениях бюджетной сферы Республики Саха (Якутия) на 2019 - 2024 годы"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5" name="Table 115"/>
          <p:cNvGraphicFramePr/>
          <p:nvPr/>
        </p:nvGraphicFramePr>
        <p:xfrm>
          <a:off x="1369785" y="1188357"/>
          <a:ext cx="9668433" cy="330332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0356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93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46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46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46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7468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7468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42836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Регулярная статистическая отчетность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 gridSpan="5"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Среднемесячная заработная плата, тыс.руб.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rowSpan="2"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СТД, тыс.руб.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631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Отчетный</a:t>
                      </a:r>
                      <a:r>
                        <a:rPr sz="1400" b="0" i="0" u="none" strike="noStrik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период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СЗП по учреждениям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Врачи,    СВНМО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СМП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ММП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Прочий персонал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2020 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   87,07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160,90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80,61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77,70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45,50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67,57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2021 г.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   81,88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145,54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73,34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68,74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50,19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71,37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2022 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   88,69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156,44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78,47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72,97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57,17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76,35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2023 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   97,38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169,79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84,32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82,35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66,09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82,43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2024г.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 113,44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197,69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98,72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96,73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      76,91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96,49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17" name="Picture 117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Table 119"/>
          <p:cNvGraphicFramePr/>
          <p:nvPr>
            <p:extLst>
              <p:ext uri="{D42A27DB-BD31-4B8C-83A1-F6EECF244321}">
                <p14:modId xmlns:p14="http://schemas.microsoft.com/office/powerpoint/2010/main" val="29282914"/>
              </p:ext>
            </p:extLst>
          </p:nvPr>
        </p:nvGraphicFramePr>
        <p:xfrm>
          <a:off x="1870484" y="2507944"/>
          <a:ext cx="9355099" cy="175137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09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59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2836">
                <a:tc gridSpan="2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Достижение КЦП, %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86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Врачи,</a:t>
                      </a:r>
                      <a:r>
                        <a:rPr sz="1400" b="1" u="none" strike="noStrike" baseline="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СВНМО</a:t>
                      </a:r>
                      <a:endParaRPr sz="1400" b="1" i="1" u="none" strike="noStrike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«</a:t>
                      </a:r>
                      <a:r>
                        <a:rPr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Алданская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ЦРБ»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99,61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«</a:t>
                      </a:r>
                      <a:r>
                        <a:rPr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Республиканская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больница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№ 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1- 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НЦМ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99,36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21" name="Picture 121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" name="Table 123"/>
          <p:cNvGraphicFramePr/>
          <p:nvPr>
            <p:extLst>
              <p:ext uri="{D42A27DB-BD31-4B8C-83A1-F6EECF244321}">
                <p14:modId xmlns:p14="http://schemas.microsoft.com/office/powerpoint/2010/main" val="618339372"/>
              </p:ext>
            </p:extLst>
          </p:nvPr>
        </p:nvGraphicFramePr>
        <p:xfrm>
          <a:off x="1507168" y="1967934"/>
          <a:ext cx="9355099" cy="175137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09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59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2836">
                <a:tc gridSpan="2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Достижение КЦП, %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86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2024  год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1" i="0" u="none" strike="noStrik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СМП</a:t>
                      </a:r>
                      <a:endParaRPr sz="1400" b="1" i="1" u="none" strike="noStrike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«</a:t>
                      </a:r>
                      <a:r>
                        <a:rPr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Усть-Алданская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ЦРБ»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99,99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«</a:t>
                      </a:r>
                      <a:r>
                        <a:rPr sz="14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Чурапч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инская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ЦРБ»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99,98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25" name="Picture 125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Table 127"/>
          <p:cNvGraphicFramePr/>
          <p:nvPr>
            <p:extLst>
              <p:ext uri="{D42A27DB-BD31-4B8C-83A1-F6EECF244321}">
                <p14:modId xmlns:p14="http://schemas.microsoft.com/office/powerpoint/2010/main" val="3510597143"/>
              </p:ext>
            </p:extLst>
          </p:nvPr>
        </p:nvGraphicFramePr>
        <p:xfrm>
          <a:off x="1499632" y="1892571"/>
          <a:ext cx="9355099" cy="30798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09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59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2836">
                <a:tc gridSpan="2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Достижение КЦП, %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86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1" u="none" strike="noStrike">
                          <a:latin typeface="Arial"/>
                          <a:ea typeface="Arial"/>
                          <a:cs typeface="Arial"/>
                        </a:rPr>
                        <a:t>ММП</a:t>
                      </a:r>
                      <a:endParaRPr sz="1400" b="1" i="1" u="none" strike="noStrike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«</a:t>
                      </a:r>
                      <a:r>
                        <a:rPr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Жиганская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ЦРБ»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99,97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«</a:t>
                      </a:r>
                      <a:r>
                        <a:rPr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Оленёкская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ЦРБ»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98,98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«</a:t>
                      </a:r>
                      <a:r>
                        <a:rPr sz="14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Кобяйская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ЦРБ</a:t>
                      </a:r>
                      <a:r>
                        <a:rPr sz="14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им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. </a:t>
                      </a:r>
                      <a:r>
                        <a:rPr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М.Н.Тереховой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99,99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ГБУ РС(Я) 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«</a:t>
                      </a:r>
                      <a:r>
                        <a:rPr sz="14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Чурапчинская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ЦРБ»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99,90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28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l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ГАУ РС(Я)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«</a:t>
                      </a:r>
                      <a:r>
                        <a:rPr sz="14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Республиканская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больница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№</a:t>
                      </a:r>
                      <a:r>
                        <a:rPr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»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/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98,90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29" name="Picture 129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1188357" y="335642"/>
            <a:ext cx="4437185" cy="5935191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sz="2600" b="1" i="0" spc="0">
                <a:solidFill>
                  <a:srgbClr val="333333"/>
                </a:solidFill>
                <a:highlight>
                  <a:srgbClr val="FFFFFF"/>
                </a:highlight>
                <a:latin typeface="XO Thames"/>
                <a:ea typeface="XO Thames"/>
                <a:cs typeface="XO Thames"/>
              </a:rPr>
              <a:t>Постановление Правительства Республики Саха (Якутия) от 06.02.2025 № 39 «Об увеличении фонда оплаты труда работников учреждений бюджетной сферы Республики Саха (Якутия) в 2025 году и о внесении изменений в отдельные нормативные правовые акты Правительства Республики Саха (Якутия)»</a:t>
            </a:r>
            <a:endParaRPr sz="2600" b="1">
              <a:latin typeface="XO Thames"/>
              <a:ea typeface="XO Thames"/>
              <a:cs typeface="XO Thames"/>
            </a:endParaRPr>
          </a:p>
        </p:txBody>
      </p:sp>
      <p:pic>
        <p:nvPicPr>
          <p:cNvPr id="133" name="Picture 133"/>
          <p:cNvPicPr/>
          <p:nvPr/>
        </p:nvPicPr>
        <p:blipFill>
          <a:blip r:embed="rId2"/>
          <a:stretch/>
        </p:blipFill>
        <p:spPr>
          <a:xfrm>
            <a:off x="6295571" y="362857"/>
            <a:ext cx="4423140" cy="6259286"/>
          </a:xfrm>
          <a:prstGeom prst="rect">
            <a:avLst/>
          </a:prstGeom>
        </p:spPr>
      </p:pic>
      <p:pic>
        <p:nvPicPr>
          <p:cNvPr id="135" name="Picture 135"/>
          <p:cNvPicPr/>
          <p:nvPr/>
        </p:nvPicPr>
        <p:blipFill>
          <a:blip r:embed="rId3"/>
          <a:stretch/>
        </p:blipFill>
        <p:spPr>
          <a:xfrm>
            <a:off x="9134928" y="81642"/>
            <a:ext cx="4061567" cy="7018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/>
          <p:nvPr/>
        </p:nvPicPr>
        <p:blipFill>
          <a:blip r:embed="rId2"/>
        </p:blipFill>
        <p:spPr>
          <a:xfrm>
            <a:off x="6651170" y="1322196"/>
            <a:ext cx="4427138" cy="4155412"/>
          </a:xfrm>
          <a:prstGeom prst="rect">
            <a:avLst/>
          </a:prstGeom>
        </p:spPr>
      </p:pic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553357" y="1600200"/>
            <a:ext cx="5434205" cy="2306969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l"/>
            <a:r>
              <a:rPr sz="4800" b="1" dirty="0" err="1">
                <a:latin typeface="Times New Roman"/>
                <a:ea typeface="Times New Roman"/>
                <a:cs typeface="Times New Roman"/>
              </a:rPr>
              <a:t>Информация</a:t>
            </a:r>
            <a:r>
              <a:rPr sz="4800" b="1" dirty="0">
                <a:latin typeface="Times New Roman"/>
                <a:ea typeface="Times New Roman"/>
                <a:cs typeface="Times New Roman"/>
              </a:rPr>
              <a:t> по </a:t>
            </a:r>
            <a:r>
              <a:rPr sz="4800" b="1" dirty="0" err="1">
                <a:latin typeface="Times New Roman"/>
                <a:ea typeface="Times New Roman"/>
                <a:cs typeface="Times New Roman"/>
              </a:rPr>
              <a:t>совместным</a:t>
            </a:r>
            <a:r>
              <a:rPr sz="48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4800" b="1" dirty="0" err="1">
                <a:latin typeface="Times New Roman"/>
                <a:ea typeface="Times New Roman"/>
                <a:cs typeface="Times New Roman"/>
              </a:rPr>
              <a:t>торгам</a:t>
            </a:r>
            <a:r>
              <a:rPr sz="48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4800" b="1" dirty="0" err="1">
                <a:latin typeface="Times New Roman"/>
                <a:ea typeface="Times New Roman"/>
                <a:cs typeface="Times New Roman"/>
              </a:rPr>
              <a:t>на</a:t>
            </a:r>
            <a:r>
              <a:rPr sz="4800" b="1" dirty="0">
                <a:latin typeface="Times New Roman"/>
                <a:ea typeface="Times New Roman"/>
                <a:cs typeface="Times New Roman"/>
              </a:rPr>
              <a:t> 2025 </a:t>
            </a:r>
            <a:r>
              <a:rPr sz="4800" b="1" dirty="0" err="1">
                <a:latin typeface="Times New Roman"/>
                <a:ea typeface="Times New Roman"/>
                <a:cs typeface="Times New Roman"/>
              </a:rPr>
              <a:t>год</a:t>
            </a:r>
            <a:endParaRPr sz="4800" b="1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1" name="Picture 141"/>
          <p:cNvPicPr/>
          <p:nvPr/>
        </p:nvPicPr>
        <p:blipFill>
          <a:blip r:embed="rId3"/>
          <a:stretch/>
        </p:blipFill>
        <p:spPr>
          <a:xfrm>
            <a:off x="9405675" y="66570"/>
            <a:ext cx="4061566" cy="70184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899175" y="780700"/>
            <a:ext cx="1159214" cy="291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899175" y="780700"/>
            <a:ext cx="11592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лотов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29408" y="780700"/>
            <a:ext cx="1106457" cy="291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1" name="Picture 141"/>
          <p:cNvPicPr/>
          <p:nvPr/>
        </p:nvPicPr>
        <p:blipFill>
          <a:blip r:embed="rId2"/>
          <a:stretch/>
        </p:blipFill>
        <p:spPr>
          <a:xfrm>
            <a:off x="9423259" y="22610"/>
            <a:ext cx="4061566" cy="701849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524674"/>
              </p:ext>
            </p:extLst>
          </p:nvPr>
        </p:nvGraphicFramePr>
        <p:xfrm>
          <a:off x="6333501" y="1072674"/>
          <a:ext cx="4724888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4837">
                  <a:extLst>
                    <a:ext uri="{9D8B030D-6E8A-4147-A177-3AD203B41FA5}">
                      <a16:colId xmlns:a16="http://schemas.microsoft.com/office/drawing/2014/main" xmlns="" val="1872262715"/>
                    </a:ext>
                  </a:extLst>
                </a:gridCol>
                <a:gridCol w="2959535">
                  <a:extLst>
                    <a:ext uri="{9D8B030D-6E8A-4147-A177-3AD203B41FA5}">
                      <a16:colId xmlns:a16="http://schemas.microsoft.com/office/drawing/2014/main" xmlns="" val="1443728641"/>
                    </a:ext>
                  </a:extLst>
                </a:gridCol>
                <a:gridCol w="585258">
                  <a:extLst>
                    <a:ext uri="{9D8B030D-6E8A-4147-A177-3AD203B41FA5}">
                      <a16:colId xmlns:a16="http://schemas.microsoft.com/office/drawing/2014/main" xmlns="" val="1274104072"/>
                    </a:ext>
                  </a:extLst>
                </a:gridCol>
                <a:gridCol w="585258">
                  <a:extLst>
                    <a:ext uri="{9D8B030D-6E8A-4147-A177-3AD203B41FA5}">
                      <a16:colId xmlns:a16="http://schemas.microsoft.com/office/drawing/2014/main" xmlns="" val="3888121786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Арктические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Северные районы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ЛС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8645072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Абыйская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1707706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Анабарская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2542653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Верхнеколымская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124812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Верхоянская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8434122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Жиганская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94806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"Момская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600327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"Среднеколымская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722295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"Эвено-Бытантайская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219681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205199"/>
              </p:ext>
            </p:extLst>
          </p:nvPr>
        </p:nvGraphicFramePr>
        <p:xfrm>
          <a:off x="712172" y="1072674"/>
          <a:ext cx="4923694" cy="5337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710">
                  <a:extLst>
                    <a:ext uri="{9D8B030D-6E8A-4147-A177-3AD203B41FA5}">
                      <a16:colId xmlns:a16="http://schemas.microsoft.com/office/drawing/2014/main" xmlns="" val="1476129275"/>
                    </a:ext>
                  </a:extLst>
                </a:gridCol>
                <a:gridCol w="3234265">
                  <a:extLst>
                    <a:ext uri="{9D8B030D-6E8A-4147-A177-3AD203B41FA5}">
                      <a16:colId xmlns:a16="http://schemas.microsoft.com/office/drawing/2014/main" xmlns="" val="2949978263"/>
                    </a:ext>
                  </a:extLst>
                </a:gridCol>
                <a:gridCol w="528845">
                  <a:extLst>
                    <a:ext uri="{9D8B030D-6E8A-4147-A177-3AD203B41FA5}">
                      <a16:colId xmlns:a16="http://schemas.microsoft.com/office/drawing/2014/main" xmlns="" val="484517868"/>
                    </a:ext>
                  </a:extLst>
                </a:gridCol>
                <a:gridCol w="597874">
                  <a:extLst>
                    <a:ext uri="{9D8B030D-6E8A-4147-A177-3AD203B41FA5}">
                      <a16:colId xmlns:a16="http://schemas.microsoft.com/office/drawing/2014/main" xmlns="" val="3089648698"/>
                    </a:ext>
                  </a:extLst>
                </a:gridCol>
              </a:tblGrid>
              <a:tr h="265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Заказчики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820772954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Айхальская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559892540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635527652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Амгинская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407392235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Верхневилюйская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11019010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"Вилюйская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123924900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МЦ "Горная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9746792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"Ленская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553667982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Намская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177035480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Нерюнгринская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120708414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Нюрбинская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3567783201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Олекминская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032171335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Сунтарская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144491190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"Таттинская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121228548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РС(Я) "Томпонская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52866851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-Майская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509569988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"Усть-Алданская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035103132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Чурапчинская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3575665132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"Бюро СМЭ"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757776227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"ДИКБ"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426163823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"НПЦ "Фтизиатрия"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990994163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"РДТС"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2055325414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"ССМП"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3808881289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"ЯГБ №2"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1704270667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"ЯРКБ"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521177219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РС (Я) "ЯРНД"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68086102"/>
                  </a:ext>
                </a:extLst>
              </a:tr>
              <a:tr h="195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ГБУ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 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Я) "ЯРОД"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02" marR="7502" marT="7502" marB="0" anchor="ctr"/>
                </a:tc>
                <a:extLst>
                  <a:ext uri="{0D108BD9-81ED-4DB2-BD59-A6C34878D82A}">
                    <a16:rowId xmlns:a16="http://schemas.microsoft.com/office/drawing/2014/main" xmlns="" val="321241399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29410" y="780700"/>
            <a:ext cx="11064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лотов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92177" y="4360985"/>
            <a:ext cx="3963649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80 лотов: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лекарственные средства – 55;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медицинские изделия - 25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12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1012011" y="1742886"/>
            <a:ext cx="10476162" cy="2057399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sz="4000" b="1">
                <a:latin typeface="Arial"/>
                <a:ea typeface="Arial"/>
                <a:cs typeface="Arial"/>
              </a:rPr>
              <a:t>Спасибо за внимание!</a:t>
            </a:r>
            <a:br>
              <a:rPr sz="4000" b="1">
                <a:latin typeface="Arial"/>
                <a:ea typeface="Arial"/>
                <a:cs typeface="Arial"/>
              </a:rPr>
            </a:br>
            <a:endParaRPr sz="4000" b="1">
              <a:latin typeface="Arial"/>
              <a:ea typeface="Arial"/>
              <a:cs typeface="Arial"/>
            </a:endParaRPr>
          </a:p>
        </p:txBody>
      </p:sp>
      <p:pic>
        <p:nvPicPr>
          <p:cNvPr id="147" name="Picture 147"/>
          <p:cNvPicPr/>
          <p:nvPr/>
        </p:nvPicPr>
        <p:blipFill>
          <a:blip r:embed="rId2"/>
          <a:stretch/>
        </p:blipFill>
        <p:spPr>
          <a:xfrm>
            <a:off x="9194800" y="301451"/>
            <a:ext cx="4061566" cy="7018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109</TotalTime>
  <Words>868</Words>
  <Application>Microsoft Office PowerPoint</Application>
  <DocSecurity>0</DocSecurity>
  <PresentationFormat>Широкоэкранный</PresentationFormat>
  <Paragraphs>246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XO Thames</vt:lpstr>
      <vt:lpstr>Тема Office</vt:lpstr>
      <vt:lpstr>Презентация PowerPoint</vt:lpstr>
      <vt:lpstr>Кредиторская задолженность медицинских организаций, подведомственных Министерству здравоохранения Республики Саха (Якутия)</vt:lpstr>
      <vt:lpstr>НОРМАТИВНЫЙ ПРАВОВОЙ АКТ</vt:lpstr>
      <vt:lpstr>Презентация PowerPoint</vt:lpstr>
      <vt:lpstr>Презентация PowerPoint</vt:lpstr>
      <vt:lpstr>Заработная плата работников медицинских организаций, подведомственных Министерству здравоохранения Республики Саха (Якутия)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Постановление Правительства Республики Саха (Якутия) от 06.02.2025 № 39 «Об увеличении фонда оплаты труда работников учреждений бюджетной сферы Республики Саха (Якутия) в 2025 году и о внесении изменений в отдельные нормативные правовые акты Правительства Республики Саха (Якутия)»</vt:lpstr>
      <vt:lpstr>Информация по совместным торгам на 2025 год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Кредиторская задолженность медицинских организаций, подведомственных Министерству здравоохранения Республики Саха (Якутия)</dc:title>
  <cp:lastModifiedBy>SAMSUNG</cp:lastModifiedBy>
  <cp:revision>8</cp:revision>
  <dcterms:modified xsi:type="dcterms:W3CDTF">2025-03-13T00:20:23Z</dcterms:modified>
</cp:coreProperties>
</file>